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Relationship Id="rId3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99855" y="-2194560"/>
            <a:ext cx="6583680" cy="6583680"/>
          </a:xfrm>
          <a:prstGeom prst="ellipse">
            <a:avLst/>
          </a:prstGeom>
          <a:solidFill>
            <a:srgbClr val="ECF0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2011680" y="4297680"/>
            <a:ext cx="4754880" cy="4754880"/>
          </a:xfrm>
          <a:prstGeom prst="ellipse">
            <a:avLst/>
          </a:prstGeom>
          <a:solidFill>
            <a:srgbClr val="ECF0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52" y="777240"/>
            <a:ext cx="2303145" cy="566928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58952" y="1600200"/>
            <a:ext cx="2651760" cy="384048"/>
          </a:xfrm>
          <a:prstGeom prst="roundRect">
            <a:avLst>
              <a:gd name="adj" fmla="val 20000"/>
            </a:avLst>
          </a:prstGeom>
          <a:solidFill>
            <a:srgbClr val="EEF1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58952" y="1682496"/>
            <a:ext cx="26517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200" b="1">
                <a:solidFill>
                  <a:srgbClr val="2438C2"/>
                </a:solidFill>
                <a:latin typeface="Noto Sans JP"/>
              </a:rPr>
              <a:t>インハウス伴走プラン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8952" y="2148840"/>
            <a:ext cx="7132320" cy="2194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0000"/>
              </a:lnSpc>
            </a:pPr>
            <a:r>
              <a:rPr sz="4600" b="1">
                <a:solidFill>
                  <a:srgbClr val="101A2E"/>
                </a:solidFill>
                <a:latin typeface="Noto Sans JP"/>
              </a:rPr>
              <a:t>社内でSEOが回る体制を、
</a:t>
            </a:r>
            <a:r>
              <a:rPr sz="4600" b="1">
                <a:solidFill>
                  <a:srgbClr val="2438C2"/>
                </a:solidFill>
                <a:latin typeface="Noto Sans JP"/>
              </a:rPr>
              <a:t>伴走してつくる。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8952" y="4389120"/>
            <a:ext cx="694944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500">
                <a:solidFill>
                  <a:srgbClr val="4A5568"/>
                </a:solidFill>
                <a:latin typeface="Noto Sans JP"/>
              </a:rPr>
              <a:t>実務を主導しながら判断基準を社内に移し、契約が終わっても成果が続く編集体制を残すサービスです。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8952" y="5257800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7B8494"/>
                </a:solidFill>
                <a:latin typeface="Manrope"/>
              </a:rPr>
              <a:t>INHOUSE PLAN DECK  /  2026</a:t>
            </a:r>
          </a:p>
        </p:txBody>
      </p:sp>
      <p:pic>
        <p:nvPicPr>
          <p:cNvPr id="11" name="Picture 10" descr="lear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6583" y="2194560"/>
            <a:ext cx="3294262" cy="292608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58952" y="5989320"/>
            <a:ext cx="7315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1">
                <a:solidFill>
                  <a:srgbClr val="7B8494"/>
                </a:solidFill>
                <a:latin typeface="Manrope"/>
              </a:rPr>
              <a:t>qujiraseo.com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FLOW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200" b="1">
                <a:solidFill>
                  <a:srgbClr val="101A2E"/>
                </a:solidFill>
                <a:latin typeface="Noto Sans JP"/>
              </a:rPr>
              <a:t>ご相談から自走までの流れ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58952" y="2103120"/>
            <a:ext cx="2514600" cy="2651760"/>
          </a:xfrm>
          <a:prstGeom prst="roundRect">
            <a:avLst>
              <a:gd name="adj" fmla="val 7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78992" y="2377440"/>
            <a:ext cx="914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1">
                <a:solidFill>
                  <a:srgbClr val="2438C2"/>
                </a:solidFill>
                <a:latin typeface="Manrope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" y="2971800"/>
            <a:ext cx="2011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無料診断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3456432"/>
            <a:ext cx="201168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サイトと体制を拝見し、伸びない原因の仮説を共有します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438144" y="2103120"/>
            <a:ext cx="2514600" cy="2651760"/>
          </a:xfrm>
          <a:prstGeom prst="roundRect">
            <a:avLst>
              <a:gd name="adj" fmla="val 7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758184" y="2377440"/>
            <a:ext cx="914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1">
                <a:solidFill>
                  <a:srgbClr val="2438C2"/>
                </a:solidFill>
                <a:latin typeface="Manrope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58184" y="2971800"/>
            <a:ext cx="2011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プランニング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58184" y="3456432"/>
            <a:ext cx="201168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やること・やらないことを整理し、支援プランを設計します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117336" y="2103120"/>
            <a:ext cx="2514600" cy="2651760"/>
          </a:xfrm>
          <a:prstGeom prst="roundRect">
            <a:avLst>
              <a:gd name="adj" fmla="val 7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37376" y="2377440"/>
            <a:ext cx="914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1">
                <a:solidFill>
                  <a:srgbClr val="2438C2"/>
                </a:solidFill>
                <a:latin typeface="Manrope"/>
              </a:rPr>
              <a:t>03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37376" y="2971800"/>
            <a:ext cx="2011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実務支援＋移管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37376" y="3456432"/>
            <a:ext cx="201168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施策を回しながら、判断基準を社内へ移していきます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796528" y="2103120"/>
            <a:ext cx="2514600" cy="2651760"/>
          </a:xfrm>
          <a:prstGeom prst="roundRect">
            <a:avLst>
              <a:gd name="adj" fmla="val 7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116568" y="2377440"/>
            <a:ext cx="914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1">
                <a:solidFill>
                  <a:srgbClr val="2438C2"/>
                </a:solidFill>
                <a:latin typeface="Manrope"/>
              </a:rPr>
              <a:t>04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16568" y="2971800"/>
            <a:ext cx="2011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自走への移行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16568" y="3456432"/>
            <a:ext cx="201168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社内で回せる範囲を広げ、支援範囲を段階的に絞ります</a:t>
            </a:r>
          </a:p>
        </p:txBody>
      </p:sp>
      <p:pic>
        <p:nvPicPr>
          <p:cNvPr id="21" name="Picture 20" descr="contrac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52" y="4983480"/>
            <a:ext cx="990114" cy="13716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227832" y="5257800"/>
            <a:ext cx="68580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300">
                <a:solidFill>
                  <a:srgbClr val="4A5568"/>
                </a:solidFill>
                <a:latin typeface="Noto Sans JP"/>
              </a:rPr>
              <a:t>序盤はこちらが主導し、中盤は社内の立案をレビュー、終盤は相談だけ。手を離す順番を設計するのが伴走の本体です。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09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WHAT WE DO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200" b="1">
                <a:solidFill>
                  <a:srgbClr val="101A2E"/>
                </a:solidFill>
                <a:latin typeface="Noto Sans JP"/>
              </a:rPr>
              <a:t>伴走でやること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58952" y="1965960"/>
            <a:ext cx="4754880" cy="17373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nalytic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992" y="2350008"/>
            <a:ext cx="1005840" cy="71592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59152" y="2331720"/>
            <a:ext cx="29260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戦略設計・KW選定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59152" y="2743200"/>
            <a:ext cx="292608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事業目標から逆算してキーワード群に優先順位をつけ、勝てる領域にリソースを集中させます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788152" y="1965960"/>
            <a:ext cx="4754880" cy="17373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search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8192" y="2350008"/>
            <a:ext cx="1005840" cy="61237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388352" y="2331720"/>
            <a:ext cx="29260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構成案・リライトの主導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88352" y="2743200"/>
            <a:ext cx="292608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検索意図に合わせた構成案の設計、既存記事のリライト指示を、判断理由つきで行います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58952" y="3931920"/>
            <a:ext cx="4754880" cy="17373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4" name="Picture 13" descr="wp-jisou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992" y="4315968"/>
            <a:ext cx="1005840" cy="66267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359152" y="4297680"/>
            <a:ext cx="29260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判断基準の移管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359152" y="4709160"/>
            <a:ext cx="292608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構成・レビュー・優先順位の基準を言語化し、社内チームだけで判断できる範囲を広げます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788152" y="3931920"/>
            <a:ext cx="4754880" cy="173736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ai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8192" y="4315968"/>
            <a:ext cx="612459" cy="96012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388352" y="4297680"/>
            <a:ext cx="29260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AIO対応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88352" y="4709160"/>
            <a:ext cx="292608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結論先出し・出典明示など、AI検索から引用される記事の型を最初から組み込みます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10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CASE STUDY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58952" y="932688"/>
            <a:ext cx="2926080" cy="384048"/>
          </a:xfrm>
          <a:prstGeom prst="roundRect">
            <a:avLst>
              <a:gd name="adj" fmla="val 20000"/>
            </a:avLst>
          </a:prstGeom>
          <a:solidFill>
            <a:srgbClr val="EEF1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58952" y="1014984"/>
            <a:ext cx="29260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200" b="1">
                <a:solidFill>
                  <a:srgbClr val="2438C2"/>
                </a:solidFill>
                <a:latin typeface="Noto Sans JP"/>
              </a:rPr>
              <a:t>情報メディア（Apple関連）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8952" y="1572768"/>
            <a:ext cx="758952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2600" b="1">
                <a:solidFill>
                  <a:srgbClr val="101A2E"/>
                </a:solidFill>
                <a:latin typeface="Noto Sans JP"/>
              </a:rPr>
              <a:t>ライター任せで伸び悩んだメディアが、半年で検索流入5.4倍に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58952" y="3017520"/>
            <a:ext cx="7589520" cy="1234440"/>
          </a:xfrm>
          <a:prstGeom prst="roundRect">
            <a:avLst>
              <a:gd name="adj" fmla="val 6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70432" y="3401568"/>
            <a:ext cx="30175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7B8494"/>
                </a:solidFill>
                <a:latin typeface="Noto Sans JP"/>
              </a:rPr>
              <a:t>記事の質がバラバラで流入伸び悩み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87952" y="3310128"/>
            <a:ext cx="457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1">
                <a:solidFill>
                  <a:srgbClr val="0F9D6A"/>
                </a:solidFill>
                <a:latin typeface="Manrope"/>
              </a:rPr>
              <a:t>→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90872" y="3200400"/>
            <a:ext cx="141732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400" b="1">
                <a:solidFill>
                  <a:srgbClr val="0F9D6A"/>
                </a:solidFill>
                <a:latin typeface="Manrope"/>
              </a:rPr>
              <a:t>5.4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62472" y="3401568"/>
            <a:ext cx="21945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1">
                <a:solidFill>
                  <a:srgbClr val="0F9D6A"/>
                </a:solidFill>
                <a:latin typeface="Noto Sans JP"/>
              </a:rPr>
              <a:t>倍の検索流入（6ヶ月）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4526280"/>
            <a:ext cx="7498079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70000"/>
              </a:lnSpc>
              <a:spcAft>
                <a:spcPts val="600"/>
              </a:spcAft>
            </a:pPr>
            <a:r>
              <a:rPr sz="1300">
                <a:solidFill>
                  <a:srgbClr val="4A5568"/>
                </a:solidFill>
                <a:latin typeface="Noto Sans JP"/>
              </a:rPr>
              <a:t>キーワード戦略を引き直し、既存記事の統合・リライトを優先。構成案の設計とレビューをこちらが主導する体制に切り替え、品質の判断基準を編集チームへ移管しました。支援期間の1年を終えたあとも自走できる編集体制になっています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585216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50" b="1">
                <a:solidFill>
                  <a:srgbClr val="7B8494"/>
                </a:solidFill>
                <a:latin typeface="Noto Sans JP"/>
              </a:rPr>
              <a:t>支援期間 1年</a:t>
            </a:r>
          </a:p>
        </p:txBody>
      </p:sp>
      <p:pic>
        <p:nvPicPr>
          <p:cNvPr id="14" name="Picture 13" descr="sha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2423" y="1828800"/>
            <a:ext cx="2560320" cy="162655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11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CASE STUDY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58952" y="932688"/>
            <a:ext cx="2926080" cy="384048"/>
          </a:xfrm>
          <a:prstGeom prst="roundRect">
            <a:avLst>
              <a:gd name="adj" fmla="val 20000"/>
            </a:avLst>
          </a:prstGeom>
          <a:solidFill>
            <a:srgbClr val="EEF1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58952" y="1014984"/>
            <a:ext cx="29260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200" b="1">
                <a:solidFill>
                  <a:srgbClr val="2438C2"/>
                </a:solidFill>
                <a:latin typeface="Noto Sans JP"/>
              </a:rPr>
              <a:t>マーケティングスクール企業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8952" y="1572768"/>
            <a:ext cx="758952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2600" b="1">
                <a:solidFill>
                  <a:srgbClr val="101A2E"/>
                </a:solidFill>
                <a:latin typeface="Noto Sans JP"/>
              </a:rPr>
              <a:t>戦略設計を立て直し、SEO未経験の社員でtoCリード30倍に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58952" y="3017520"/>
            <a:ext cx="7589520" cy="1234440"/>
          </a:xfrm>
          <a:prstGeom prst="roundRect">
            <a:avLst>
              <a:gd name="adj" fmla="val 6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70432" y="3401568"/>
            <a:ext cx="30175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7B8494"/>
                </a:solidFill>
                <a:latin typeface="Noto Sans JP"/>
              </a:rPr>
              <a:t>月間toCリード 5件程度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87952" y="3310128"/>
            <a:ext cx="457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1">
                <a:solidFill>
                  <a:srgbClr val="0F9D6A"/>
                </a:solidFill>
                <a:latin typeface="Manrope"/>
              </a:rPr>
              <a:t>→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90872" y="3200400"/>
            <a:ext cx="141732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400" b="1">
                <a:solidFill>
                  <a:srgbClr val="0F9D6A"/>
                </a:solidFill>
                <a:latin typeface="Manrope"/>
              </a:rPr>
              <a:t>150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62472" y="3401568"/>
            <a:ext cx="219456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1">
                <a:solidFill>
                  <a:srgbClr val="0F9D6A"/>
                </a:solidFill>
                <a:latin typeface="Noto Sans JP"/>
              </a:rPr>
              <a:t>件／月に増加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4526280"/>
            <a:ext cx="7498079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70000"/>
              </a:lnSpc>
              <a:spcAft>
                <a:spcPts val="600"/>
              </a:spcAft>
            </a:pPr>
            <a:r>
              <a:rPr sz="1300">
                <a:solidFill>
                  <a:srgbClr val="4A5568"/>
                </a:solidFill>
                <a:latin typeface="Noto Sans JP"/>
              </a:rPr>
              <a:t>「書く力」ではなく「何を書くか」の戦略欠如を根本原因と特定。受講から逆算したキーワードに絞り、構成案から作るフローと判断基準をSEO未経験の社員に移管しました。執筆メンバーはそのまま、1年で自走できる編集体制に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5852160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50" b="1">
                <a:solidFill>
                  <a:srgbClr val="7B8494"/>
                </a:solidFill>
                <a:latin typeface="Noto Sans JP"/>
              </a:rPr>
              <a:t>支援期間 1年</a:t>
            </a:r>
          </a:p>
        </p:txBody>
      </p:sp>
      <p:pic>
        <p:nvPicPr>
          <p:cNvPr id="14" name="Picture 13" descr="wi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2423" y="1828800"/>
            <a:ext cx="2559204" cy="246888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12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OTHER CASES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200" b="1">
                <a:solidFill>
                  <a:srgbClr val="101A2E"/>
                </a:solidFill>
                <a:latin typeface="Noto Sans JP"/>
              </a:rPr>
              <a:t>インハウス伴走の支援実績</a:t>
            </a:r>
          </a:p>
        </p:txBody>
      </p:sp>
      <p:sp>
        <p:nvSpPr>
          <p:cNvPr id="5" name="Rectangle 4"/>
          <p:cNvSpPr/>
          <p:nvPr/>
        </p:nvSpPr>
        <p:spPr>
          <a:xfrm>
            <a:off x="758952" y="2011680"/>
            <a:ext cx="841248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33272" y="2139696"/>
            <a:ext cx="42062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1">
                <a:solidFill>
                  <a:srgbClr val="101A2E"/>
                </a:solidFill>
                <a:latin typeface="Noto Sans JP"/>
              </a:rPr>
              <a:t>資料請求サイト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96712" y="2139696"/>
            <a:ext cx="33832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250" b="1">
                <a:solidFill>
                  <a:srgbClr val="0F9D6A"/>
                </a:solidFill>
                <a:latin typeface="Noto Sans JP"/>
              </a:rPr>
              <a:t>月商1,200万円まで成長</a:t>
            </a:r>
          </a:p>
        </p:txBody>
      </p:sp>
      <p:sp>
        <p:nvSpPr>
          <p:cNvPr id="8" name="Rectangle 7"/>
          <p:cNvSpPr/>
          <p:nvPr/>
        </p:nvSpPr>
        <p:spPr>
          <a:xfrm>
            <a:off x="758952" y="2523744"/>
            <a:ext cx="8412480" cy="475488"/>
          </a:xfrm>
          <a:prstGeom prst="rect">
            <a:avLst/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33272" y="2651760"/>
            <a:ext cx="42062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1">
                <a:solidFill>
                  <a:srgbClr val="101A2E"/>
                </a:solidFill>
                <a:latin typeface="Noto Sans JP"/>
              </a:rPr>
              <a:t>外壁塗装企業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96712" y="2651760"/>
            <a:ext cx="33832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250" b="1">
                <a:solidFill>
                  <a:srgbClr val="0F9D6A"/>
                </a:solidFill>
                <a:latin typeface="Noto Sans JP"/>
              </a:rPr>
              <a:t>問い合わせ 月5件→15件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58952" y="3035808"/>
            <a:ext cx="841248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33272" y="3163824"/>
            <a:ext cx="42062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1">
                <a:solidFill>
                  <a:srgbClr val="101A2E"/>
                </a:solidFill>
                <a:latin typeface="Noto Sans JP"/>
              </a:rPr>
              <a:t>害虫駆除企業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696712" y="3163824"/>
            <a:ext cx="33832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250" b="1">
                <a:solidFill>
                  <a:srgbClr val="0F9D6A"/>
                </a:solidFill>
                <a:latin typeface="Noto Sans JP"/>
              </a:rPr>
              <a:t>受注 月3〜4件→20件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58952" y="3547872"/>
            <a:ext cx="8412480" cy="475488"/>
          </a:xfrm>
          <a:prstGeom prst="rect">
            <a:avLst/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33272" y="3675888"/>
            <a:ext cx="42062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1">
                <a:solidFill>
                  <a:srgbClr val="101A2E"/>
                </a:solidFill>
                <a:latin typeface="Noto Sans JP"/>
              </a:rPr>
              <a:t>司法書士企業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696712" y="3675888"/>
            <a:ext cx="33832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250" b="1">
                <a:solidFill>
                  <a:srgbClr val="0F9D6A"/>
                </a:solidFill>
                <a:latin typeface="Noto Sans JP"/>
              </a:rPr>
              <a:t>問い合わせ 月10件→30件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58952" y="4059936"/>
            <a:ext cx="841248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33272" y="4187952"/>
            <a:ext cx="42062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1">
                <a:solidFill>
                  <a:srgbClr val="101A2E"/>
                </a:solidFill>
                <a:latin typeface="Noto Sans JP"/>
              </a:rPr>
              <a:t>人材関連企業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696712" y="4187952"/>
            <a:ext cx="33832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250" b="1">
                <a:solidFill>
                  <a:srgbClr val="0F9D6A"/>
                </a:solidFill>
                <a:latin typeface="Noto Sans JP"/>
              </a:rPr>
              <a:t>ゼロから月間リード30件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58952" y="4572000"/>
            <a:ext cx="8412480" cy="475488"/>
          </a:xfrm>
          <a:prstGeom prst="rect">
            <a:avLst/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33272" y="4700016"/>
            <a:ext cx="42062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1">
                <a:solidFill>
                  <a:srgbClr val="101A2E"/>
                </a:solidFill>
                <a:latin typeface="Noto Sans JP"/>
              </a:rPr>
              <a:t>AIエージェント系企業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696712" y="4700016"/>
            <a:ext cx="33832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250" b="1">
                <a:solidFill>
                  <a:srgbClr val="0F9D6A"/>
                </a:solidFill>
                <a:latin typeface="Noto Sans JP"/>
              </a:rPr>
              <a:t>問い合わせ数 2.3倍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58952" y="5084064"/>
            <a:ext cx="841248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33272" y="5212080"/>
            <a:ext cx="42062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1">
                <a:solidFill>
                  <a:srgbClr val="101A2E"/>
                </a:solidFill>
                <a:latin typeface="Noto Sans JP"/>
              </a:rPr>
              <a:t>仮想通貨系企業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696712" y="5212080"/>
            <a:ext cx="33832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250" b="1">
                <a:solidFill>
                  <a:srgbClr val="0F9D6A"/>
                </a:solidFill>
                <a:latin typeface="Noto Sans JP"/>
              </a:rPr>
              <a:t>アフィリエイト収益 2.9倍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58952" y="5779008"/>
            <a:ext cx="877824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100">
                <a:solidFill>
                  <a:srgbClr val="7B8494"/>
                </a:solidFill>
                <a:latin typeface="Noto Sans JP"/>
              </a:rPr>
              <a:t>担当者が1人でも、SEO未経験でも、社内に書く体制があれば動き出せます。詳細は qujiraseo.com/cases/ でご覧いただけます。</a:t>
            </a:r>
          </a:p>
        </p:txBody>
      </p:sp>
      <p:pic>
        <p:nvPicPr>
          <p:cNvPr id="27" name="Picture 26" descr="sha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5303" y="1051560"/>
            <a:ext cx="2377440" cy="1510373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13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WHY 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200" b="1">
                <a:solidFill>
                  <a:srgbClr val="101A2E"/>
                </a:solidFill>
                <a:latin typeface="Noto Sans JP"/>
              </a:rPr>
              <a:t>QujiraSEOが選ばれる理由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58952" y="1965960"/>
            <a:ext cx="7772400" cy="960120"/>
          </a:xfrm>
          <a:prstGeom prst="roundRect">
            <a:avLst>
              <a:gd name="adj" fmla="val 9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24712" y="2112264"/>
            <a:ext cx="457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2438C2"/>
                </a:solidFill>
                <a:latin typeface="Manrope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73352" y="2093976"/>
            <a:ext cx="64922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判断の理由を必ず共有する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73352" y="2487167"/>
            <a:ext cx="64922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作業の代行で終わらせず、なぜその施策なのかを毎回言語化してお渡しします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58952" y="3026664"/>
            <a:ext cx="7772400" cy="960120"/>
          </a:xfrm>
          <a:prstGeom prst="roundRect">
            <a:avLst>
              <a:gd name="adj" fmla="val 9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124712" y="3172968"/>
            <a:ext cx="457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2438C2"/>
                </a:solidFill>
                <a:latin typeface="Manrope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73352" y="3154680"/>
            <a:ext cx="64922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手を離す順番を設計している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73352" y="3547871"/>
            <a:ext cx="64922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主導→レビュー→相談のみ、と段階的に移管するので「支援が終わったら元に戻る」を防げます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58952" y="4087368"/>
            <a:ext cx="7772400" cy="960120"/>
          </a:xfrm>
          <a:prstGeom prst="roundRect">
            <a:avLst>
              <a:gd name="adj" fmla="val 9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124712" y="4233672"/>
            <a:ext cx="457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2438C2"/>
                </a:solidFill>
                <a:latin typeface="Manrope"/>
              </a:rPr>
              <a:t>03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73352" y="4215384"/>
            <a:ext cx="64922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やめる提案もします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73352" y="4608575"/>
            <a:ext cx="64922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伸びない施策を止めるのも支援のうち。無理に契約を続けません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58952" y="5148072"/>
            <a:ext cx="7772400" cy="960120"/>
          </a:xfrm>
          <a:prstGeom prst="roundRect">
            <a:avLst>
              <a:gd name="adj" fmla="val 9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124712" y="5294376"/>
            <a:ext cx="457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2438C2"/>
                </a:solidFill>
                <a:latin typeface="Manrope"/>
              </a:rPr>
              <a:t>04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73352" y="5276088"/>
            <a:ext cx="64922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SEOとAIOを一体で設計する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73352" y="5669279"/>
            <a:ext cx="64922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AI検索対応を別料金にせず、記事の型に最初から組み込みます</a:t>
            </a:r>
          </a:p>
        </p:txBody>
      </p:sp>
      <p:pic>
        <p:nvPicPr>
          <p:cNvPr id="21" name="Picture 20" descr="ide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0983" y="2377440"/>
            <a:ext cx="2419075" cy="246888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14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AIO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731520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400" b="1">
                <a:solidFill>
                  <a:srgbClr val="101A2E"/>
                </a:solidFill>
                <a:latin typeface="Noto Sans JP"/>
              </a:rPr>
              <a:t>AI検索への対応も、
</a:t>
            </a:r>
            <a:r>
              <a:rPr sz="3400" b="1">
                <a:solidFill>
                  <a:srgbClr val="2438C2"/>
                </a:solidFill>
                <a:latin typeface="Noto Sans JP"/>
              </a:rPr>
              <a:t>同じパッケージに含みます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8952" y="2606040"/>
            <a:ext cx="603504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350">
                <a:solidFill>
                  <a:srgbClr val="4A5568"/>
                </a:solidFill>
                <a:latin typeface="Noto Sans JP"/>
              </a:rPr>
              <a:t>AI検索で評価される要素の多くは、まっとうなSEOで評価される要素と重なります。内製化のタイミングで記事の型を作り直すなら、両方に効く形で設計しておくのが近道です。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58952" y="3931920"/>
            <a:ext cx="5852160" cy="713232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014984" y="4224528"/>
            <a:ext cx="128016" cy="128016"/>
          </a:xfrm>
          <a:prstGeom prst="rect">
            <a:avLst/>
          </a:prstGeom>
          <a:solidFill>
            <a:srgbClr val="2438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289304" y="4041648"/>
            <a:ext cx="24688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50" b="1">
                <a:solidFill>
                  <a:srgbClr val="101A2E"/>
                </a:solidFill>
                <a:latin typeface="Noto Sans JP"/>
              </a:rPr>
              <a:t>結論を先に出す構成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76472" y="4078224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4A5568"/>
                </a:solidFill>
                <a:latin typeface="Noto Sans JP"/>
              </a:rPr>
              <a:t>問いに端的に答えるページが引用されます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58952" y="4754880"/>
            <a:ext cx="5852160" cy="713232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1014984" y="5047488"/>
            <a:ext cx="128016" cy="128016"/>
          </a:xfrm>
          <a:prstGeom prst="rect">
            <a:avLst/>
          </a:prstGeom>
          <a:solidFill>
            <a:srgbClr val="2438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289304" y="4864608"/>
            <a:ext cx="24688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50" b="1">
                <a:solidFill>
                  <a:srgbClr val="101A2E"/>
                </a:solidFill>
                <a:latin typeface="Noto Sans JP"/>
              </a:rPr>
              <a:t>運営者・監修・出典の明示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76472" y="4901184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4A5568"/>
                </a:solidFill>
                <a:latin typeface="Noto Sans JP"/>
              </a:rPr>
              <a:t>E-E-A-TとAI引用の両方に効く基本装備です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58952" y="5577840"/>
            <a:ext cx="5852160" cy="713232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1014984" y="5870448"/>
            <a:ext cx="128016" cy="128016"/>
          </a:xfrm>
          <a:prstGeom prst="rect">
            <a:avLst/>
          </a:prstGeom>
          <a:solidFill>
            <a:srgbClr val="2438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289304" y="5687568"/>
            <a:ext cx="24688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50" b="1">
                <a:solidFill>
                  <a:srgbClr val="101A2E"/>
                </a:solidFill>
                <a:latin typeface="Noto Sans JP"/>
              </a:rPr>
              <a:t>指名検索の受け皿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76472" y="5724144"/>
            <a:ext cx="2743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4A5568"/>
                </a:solidFill>
                <a:latin typeface="Noto Sans JP"/>
              </a:rPr>
              <a:t>AI経由で知った人が辿り着ける導線を作ります</a:t>
            </a:r>
          </a:p>
        </p:txBody>
      </p:sp>
      <p:pic>
        <p:nvPicPr>
          <p:cNvPr id="18" name="Picture 17" descr="a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0903" y="2011680"/>
            <a:ext cx="1924872" cy="301752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15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FAQ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200" b="1">
                <a:solidFill>
                  <a:srgbClr val="101A2E"/>
                </a:solidFill>
                <a:latin typeface="Noto Sans JP"/>
              </a:rPr>
              <a:t>よくあるご質問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58952" y="1965960"/>
            <a:ext cx="7680960" cy="1051560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06424" y="2148840"/>
            <a:ext cx="365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2438C2"/>
                </a:solidFill>
                <a:latin typeface="Manrope"/>
              </a:rPr>
              <a:t>Q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36192" y="2148840"/>
            <a:ext cx="65836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01A2E"/>
                </a:solidFill>
                <a:latin typeface="Noto Sans JP"/>
              </a:rPr>
              <a:t>担当者が1人・兼任でも大丈夫ですか？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36192" y="2551176"/>
            <a:ext cx="6583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はい。序盤の実務はこちらが主導するので、社内の工数は構成案の確認とレビューへの参加から始められます。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58952" y="3127248"/>
            <a:ext cx="7680960" cy="1051560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106424" y="3310128"/>
            <a:ext cx="365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2438C2"/>
                </a:solidFill>
                <a:latin typeface="Manrope"/>
              </a:rPr>
              <a:t>Q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36192" y="3310128"/>
            <a:ext cx="65836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01A2E"/>
                </a:solidFill>
                <a:latin typeface="Noto Sans JP"/>
              </a:rPr>
              <a:t>SEO未経験の社員でも身につきますか？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712464"/>
            <a:ext cx="6583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身につきます。座学ではなく、実際の自社記事を教材にして判断基準を渡すので、実務に直結します。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58952" y="4288536"/>
            <a:ext cx="7680960" cy="1051560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106424" y="4471416"/>
            <a:ext cx="365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2438C2"/>
                </a:solidFill>
                <a:latin typeface="Manrope"/>
              </a:rPr>
              <a:t>Q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71416"/>
            <a:ext cx="65836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01A2E"/>
                </a:solidFill>
                <a:latin typeface="Noto Sans JP"/>
              </a:rPr>
              <a:t>記事の執筆も代行してもらえますか？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36192" y="4873752"/>
            <a:ext cx="6583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構成案の設計とレビューが中心ですが、執筆リソースが足りない場合はご相談ください。社内に残すことをゴールにしています。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58952" y="5449824"/>
            <a:ext cx="7680960" cy="1051560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106424" y="5632704"/>
            <a:ext cx="365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2438C2"/>
                </a:solidFill>
                <a:latin typeface="Manrope"/>
              </a:rPr>
              <a:t>Q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536192" y="5632704"/>
            <a:ext cx="65836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01A2E"/>
                </a:solidFill>
                <a:latin typeface="Noto Sans JP"/>
              </a:rPr>
              <a:t>契約が終わったあとはどうなりますか？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36192" y="6035040"/>
            <a:ext cx="65836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判断基準はドキュメントと社内メンバーに残ります。難所だけ相談する形での継続も可能です。</a:t>
            </a:r>
          </a:p>
        </p:txBody>
      </p:sp>
      <p:pic>
        <p:nvPicPr>
          <p:cNvPr id="21" name="Picture 20" descr="faq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0983" y="2286000"/>
            <a:ext cx="2651760" cy="2043415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16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PROFILE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200" b="1">
                <a:solidFill>
                  <a:srgbClr val="101A2E"/>
                </a:solidFill>
                <a:latin typeface="Noto Sans JP"/>
              </a:rPr>
              <a:t>運営者について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58952" y="1965960"/>
            <a:ext cx="8412480" cy="32004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avat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6152" y="2377440"/>
            <a:ext cx="1828800" cy="1828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02152" y="2487168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400" b="1">
                <a:solidFill>
                  <a:srgbClr val="101A2E"/>
                </a:solidFill>
                <a:latin typeface="Noto Sans JP"/>
              </a:rPr>
              <a:t>山田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02152" y="2999232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50" b="0">
                <a:solidFill>
                  <a:srgbClr val="7B8494"/>
                </a:solidFill>
                <a:latin typeface="Noto Sans JP"/>
              </a:rPr>
              <a:t>QujiraSEO 代表 / SEO・AIOコンサルタント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02152" y="3520440"/>
            <a:ext cx="512064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250">
                <a:solidFill>
                  <a:srgbClr val="4A5568"/>
                </a:solidFill>
                <a:latin typeface="Noto Sans JP"/>
              </a:rPr>
              <a:t>フリーランスでSEO対策に7〜8年従事。</a:t>
            </a:r>
          </a:p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250">
                <a:solidFill>
                  <a:srgbClr val="4A5568"/>
                </a:solidFill>
                <a:latin typeface="Noto Sans JP"/>
              </a:rPr>
              <a:t>ベンチャー・中小・上場企業を中心に100社を超える支援実績があります。</a:t>
            </a:r>
          </a:p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250">
                <a:solidFill>
                  <a:srgbClr val="4A5568"/>
                </a:solidFill>
                <a:latin typeface="Noto Sans JP"/>
              </a:rPr>
              <a:t>取り組んでいるのに成果が出ない企業の多さを目の当たりにし、</a:t>
            </a:r>
          </a:p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250">
                <a:solidFill>
                  <a:srgbClr val="4A5568"/>
                </a:solidFill>
                <a:latin typeface="Noto Sans JP"/>
              </a:rPr>
              <a:t>立て直しに特化したQujiraSEOを立ち上げました。</a:t>
            </a:r>
          </a:p>
        </p:txBody>
      </p:sp>
      <p:pic>
        <p:nvPicPr>
          <p:cNvPr id="10" name="Picture 9" descr="profi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5383" y="3291840"/>
            <a:ext cx="1463040" cy="146304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58952" y="553212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200">
                <a:solidFill>
                  <a:srgbClr val="7B8494"/>
                </a:solidFill>
                <a:latin typeface="Noto Sans JP"/>
              </a:rPr>
              <a:t>X: @dedonfq ／ Web: qujiraseo.com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17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99855" y="-2194560"/>
            <a:ext cx="6583680" cy="6583680"/>
          </a:xfrm>
          <a:prstGeom prst="ellipse">
            <a:avLst/>
          </a:prstGeom>
          <a:solidFill>
            <a:srgbClr val="ECF0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2011680" y="4297680"/>
            <a:ext cx="4754880" cy="4754880"/>
          </a:xfrm>
          <a:prstGeom prst="ellipse">
            <a:avLst/>
          </a:prstGeom>
          <a:solidFill>
            <a:srgbClr val="ECF0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58952" y="1417320"/>
            <a:ext cx="8229600" cy="1645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2000"/>
              </a:lnSpc>
            </a:pPr>
            <a:r>
              <a:rPr sz="4000" b="1">
                <a:solidFill>
                  <a:srgbClr val="101A2E"/>
                </a:solidFill>
                <a:latin typeface="Noto Sans JP"/>
              </a:rPr>
              <a:t>いまの体制で、
</a:t>
            </a:r>
            <a:r>
              <a:rPr sz="4000" b="1">
                <a:solidFill>
                  <a:srgbClr val="2438C2"/>
                </a:solidFill>
                <a:latin typeface="Noto Sans JP"/>
              </a:rPr>
              <a:t>どこから手をつけるべきか</a:t>
            </a:r>
            <a:r>
              <a:rPr sz="4000" b="1">
                <a:solidFill>
                  <a:srgbClr val="101A2E"/>
                </a:solidFill>
                <a:latin typeface="Noto Sans JP"/>
              </a:rPr>
              <a:t>を
無料で診断します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8952" y="3794760"/>
            <a:ext cx="585216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400">
                <a:solidFill>
                  <a:srgbClr val="4A5568"/>
                </a:solidFill>
                <a:latin typeface="Noto Sans JP"/>
              </a:rPr>
              <a:t>3分の入力で、現状の課題の仮説と打ち手の方向性をお返しします。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58952" y="4663440"/>
            <a:ext cx="4023360" cy="1051560"/>
          </a:xfrm>
          <a:prstGeom prst="roundRect">
            <a:avLst>
              <a:gd name="adj" fmla="val 10000"/>
            </a:avLst>
          </a:prstGeom>
          <a:solidFill>
            <a:srgbClr val="2438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58952" y="4901184"/>
            <a:ext cx="40233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Manrope"/>
              </a:rPr>
              <a:t>qujiraseo.com/diagnosis/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02352" y="484632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7B8494"/>
                </a:solidFill>
                <a:latin typeface="Noto Sans JP"/>
              </a:rPr>
              <a:t>X（DMでも受付中）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02352" y="5193792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2438C2"/>
                </a:solidFill>
                <a:latin typeface="Manrope"/>
              </a:rPr>
              <a:t>x.com/dedonfq</a:t>
            </a:r>
          </a:p>
        </p:txBody>
      </p:sp>
      <p:pic>
        <p:nvPicPr>
          <p:cNvPr id="11" name="Picture 10" descr="diagnosi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5223" y="2011680"/>
            <a:ext cx="3017520" cy="1313508"/>
          </a:xfrm>
          <a:prstGeom prst="rect">
            <a:avLst/>
          </a:prstGeom>
        </p:spPr>
      </p:pic>
      <p:pic>
        <p:nvPicPr>
          <p:cNvPr id="12" name="Picture 11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952" y="5806440"/>
            <a:ext cx="1857375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CONTENTS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200" b="1">
                <a:solidFill>
                  <a:srgbClr val="101A2E"/>
                </a:solidFill>
                <a:latin typeface="Noto Sans JP"/>
              </a:rPr>
              <a:t>この資料でわかること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58952" y="2103120"/>
            <a:ext cx="6949440" cy="841248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78992" y="2377440"/>
            <a:ext cx="5486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700" b="1">
                <a:solidFill>
                  <a:srgbClr val="2438C2"/>
                </a:solidFill>
                <a:latin typeface="Manrope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64792" y="2377440"/>
            <a:ext cx="56692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社内で書いているのに伸びない、本当の原因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58952" y="3072384"/>
            <a:ext cx="6949440" cy="841248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78992" y="3346704"/>
            <a:ext cx="5486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700" b="1">
                <a:solidFill>
                  <a:srgbClr val="2438C2"/>
                </a:solidFill>
                <a:latin typeface="Manrope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64792" y="3346704"/>
            <a:ext cx="56692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内製化が途中で止まる3つのパターン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58952" y="4041648"/>
            <a:ext cx="6949440" cy="841248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78992" y="4315968"/>
            <a:ext cx="5486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700" b="1">
                <a:solidFill>
                  <a:srgbClr val="2438C2"/>
                </a:solidFill>
                <a:latin typeface="Manrope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64792" y="4315968"/>
            <a:ext cx="56692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代行ではなく「伴走」で判断基準を社内に残す仕組み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58952" y="5010912"/>
            <a:ext cx="6949440" cy="841248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78992" y="5285232"/>
            <a:ext cx="5486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700" b="1">
                <a:solidFill>
                  <a:srgbClr val="2438C2"/>
                </a:solidFill>
                <a:latin typeface="Manrope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64792" y="5285232"/>
            <a:ext cx="56692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実際の支援事例と成果</a:t>
            </a:r>
          </a:p>
        </p:txBody>
      </p:sp>
      <p:pic>
        <p:nvPicPr>
          <p:cNvPr id="17" name="Picture 16" descr="ide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9463" y="2194560"/>
            <a:ext cx="3046243" cy="310896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01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PROBLEM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200" b="1">
                <a:solidFill>
                  <a:srgbClr val="101A2E"/>
                </a:solidFill>
                <a:latin typeface="Noto Sans JP"/>
              </a:rPr>
              <a:t>こんな状態になっていませんか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58952" y="1965960"/>
            <a:ext cx="3429000" cy="3657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roble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072" y="2240280"/>
            <a:ext cx="1508760" cy="103838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24712" y="3520440"/>
            <a:ext cx="27432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800" b="1">
                <a:solidFill>
                  <a:srgbClr val="101A2E"/>
                </a:solidFill>
                <a:latin typeface="Noto Sans JP"/>
              </a:rPr>
              <a:t>書いても書いても
順位が動かない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4712" y="4572000"/>
            <a:ext cx="2743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sz="1250">
                <a:solidFill>
                  <a:srgbClr val="4A5568"/>
                </a:solidFill>
                <a:latin typeface="Noto Sans JP"/>
              </a:rPr>
              <a:t>毎月記事を出しているのに、流入も問い合わせも増えていない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52544" y="1965960"/>
            <a:ext cx="3429000" cy="3657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w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2664" y="2240280"/>
            <a:ext cx="1313645" cy="109728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718304" y="3520440"/>
            <a:ext cx="27432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800" b="1">
                <a:solidFill>
                  <a:srgbClr val="101A2E"/>
                </a:solidFill>
                <a:latin typeface="Noto Sans JP"/>
              </a:rPr>
              <a:t>担当者が
孤軍奮闘している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18304" y="4572000"/>
            <a:ext cx="2743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sz="1250">
                <a:solidFill>
                  <a:srgbClr val="4A5568"/>
                </a:solidFill>
                <a:latin typeface="Noto Sans JP"/>
              </a:rPr>
              <a:t>独学で頑張っているが、施策の答え合わせをする相手がいない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946136" y="1965960"/>
            <a:ext cx="3429000" cy="36576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4" name="Picture 13" descr="proble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6256" y="2240280"/>
            <a:ext cx="1508760" cy="103838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8311896" y="3520440"/>
            <a:ext cx="274320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800" b="1">
                <a:solidFill>
                  <a:srgbClr val="101A2E"/>
                </a:solidFill>
                <a:latin typeface="Noto Sans JP"/>
              </a:rPr>
              <a:t>何が効いたか
誰も説明できない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11896" y="4572000"/>
            <a:ext cx="2743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sz="1250">
                <a:solidFill>
                  <a:srgbClr val="4A5568"/>
                </a:solidFill>
                <a:latin typeface="Noto Sans JP"/>
              </a:rPr>
              <a:t>数字は見ているが、次に何をすべきかの判断に結びつかない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02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INSIGHT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768096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400" b="1">
                <a:solidFill>
                  <a:srgbClr val="101A2E"/>
                </a:solidFill>
                <a:latin typeface="Noto Sans JP"/>
              </a:rPr>
              <a:t>伸びない原因は「努力の量」ではなく、
</a:t>
            </a:r>
            <a:r>
              <a:rPr sz="3400" b="1">
                <a:solidFill>
                  <a:srgbClr val="2438C2"/>
                </a:solidFill>
                <a:latin typeface="Noto Sans JP"/>
              </a:rPr>
              <a:t>「判断基準の不在」です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8952" y="2514600"/>
            <a:ext cx="676656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400">
                <a:solidFill>
                  <a:srgbClr val="4A5568"/>
                </a:solidFill>
                <a:latin typeface="Noto Sans JP"/>
              </a:rPr>
              <a:t>記事の質が低いわけでも、担当者の能力が足りないわけでもありません。何を・どの型で・どの優先度で書くかを決める機能が社内にないことが、空回りの根本にあります。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58952" y="3931920"/>
            <a:ext cx="3429000" cy="1965960"/>
          </a:xfrm>
          <a:prstGeom prst="roundRect">
            <a:avLst>
              <a:gd name="adj" fmla="val 6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78992" y="4224528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2438C2"/>
                </a:solidFill>
                <a:latin typeface="Noto Sans JP"/>
              </a:rPr>
              <a:t>検索意図との一致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681728"/>
            <a:ext cx="283464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sz="1250">
                <a:solidFill>
                  <a:srgbClr val="4A5568"/>
                </a:solidFill>
                <a:latin typeface="Noto Sans JP"/>
              </a:rPr>
              <a:t>上位の型と自社の型がずれていると、内容が良くても評価されない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52544" y="3931920"/>
            <a:ext cx="3429000" cy="1965960"/>
          </a:xfrm>
          <a:prstGeom prst="roundRect">
            <a:avLst>
              <a:gd name="adj" fmla="val 6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672584" y="4224528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2438C2"/>
                </a:solidFill>
                <a:latin typeface="Noto Sans JP"/>
              </a:rPr>
              <a:t>新規とリライトの配分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72584" y="4681728"/>
            <a:ext cx="283464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sz="1250">
                <a:solidFill>
                  <a:srgbClr val="4A5568"/>
                </a:solidFill>
                <a:latin typeface="Noto Sans JP"/>
              </a:rPr>
              <a:t>評価済み記事の磨き直しは、新規より早く結果が出る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946136" y="3931920"/>
            <a:ext cx="3429000" cy="1965960"/>
          </a:xfrm>
          <a:prstGeom prst="roundRect">
            <a:avLst>
              <a:gd name="adj" fmla="val 6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66176" y="4224528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2438C2"/>
                </a:solidFill>
                <a:latin typeface="Noto Sans JP"/>
              </a:rPr>
              <a:t>やめることの決定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66176" y="4681728"/>
            <a:ext cx="283464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sz="1250">
                <a:solidFill>
                  <a:srgbClr val="4A5568"/>
                </a:solidFill>
                <a:latin typeface="Noto Sans JP"/>
              </a:rPr>
              <a:t>勝てない領域を捨てて、リソースを集中させる判断</a:t>
            </a:r>
          </a:p>
        </p:txBody>
      </p:sp>
      <p:pic>
        <p:nvPicPr>
          <p:cNvPr id="15" name="Picture 14" descr="wp-inpu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9543" y="868680"/>
            <a:ext cx="2743200" cy="237206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03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BARRIER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200" b="1">
                <a:solidFill>
                  <a:srgbClr val="101A2E"/>
                </a:solidFill>
                <a:latin typeface="Noto Sans JP"/>
              </a:rPr>
              <a:t>内製化が途中で止まる、3つのパターン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58952" y="2011680"/>
            <a:ext cx="7680960" cy="1170432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24712" y="2340864"/>
            <a:ext cx="640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>
                <a:solidFill>
                  <a:srgbClr val="2438C2"/>
                </a:solidFill>
                <a:latin typeface="Manrope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01952" y="2212848"/>
            <a:ext cx="61264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101A2E"/>
                </a:solidFill>
                <a:latin typeface="Noto Sans JP"/>
              </a:rPr>
              <a:t>教える人が社内にいない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01952" y="2615184"/>
            <a:ext cx="61264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200">
                <a:solidFill>
                  <a:srgbClr val="4A5568"/>
                </a:solidFill>
                <a:latin typeface="Noto Sans JP"/>
              </a:rPr>
              <a:t>本を渡し、セミナーにも行かせた。それでも「うちの場合はどうするか」を一緒に考える相手がいない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58952" y="3310128"/>
            <a:ext cx="7680960" cy="1170432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124712" y="3639312"/>
            <a:ext cx="640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>
                <a:solidFill>
                  <a:srgbClr val="2438C2"/>
                </a:solidFill>
                <a:latin typeface="Manrope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01952" y="3511296"/>
            <a:ext cx="61264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101A2E"/>
                </a:solidFill>
                <a:latin typeface="Noto Sans JP"/>
              </a:rPr>
              <a:t>判断基準が言葉になっていない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01952" y="3913632"/>
            <a:ext cx="61264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200">
                <a:solidFill>
                  <a:srgbClr val="4A5568"/>
                </a:solidFill>
                <a:latin typeface="Noto Sans JP"/>
              </a:rPr>
              <a:t>指示の内容だけが渡され、なぜそうするのかの理由が渡されていない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58952" y="4608576"/>
            <a:ext cx="7680960" cy="1170432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124712" y="4937760"/>
            <a:ext cx="640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>
                <a:solidFill>
                  <a:srgbClr val="2438C2"/>
                </a:solidFill>
                <a:latin typeface="Manrope"/>
              </a:rPr>
              <a:t>03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01952" y="4809744"/>
            <a:ext cx="61264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101A2E"/>
                </a:solidFill>
                <a:latin typeface="Noto Sans JP"/>
              </a:rPr>
              <a:t>成果が出る前に評価されてしまう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01952" y="5212080"/>
            <a:ext cx="612648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200">
                <a:solidFill>
                  <a:srgbClr val="4A5568"/>
                </a:solidFill>
                <a:latin typeface="Noto Sans JP"/>
              </a:rPr>
              <a:t>3ヶ月目の会議で「効果がない」と判断され、予算が止まる</a:t>
            </a:r>
          </a:p>
        </p:txBody>
      </p:sp>
      <p:pic>
        <p:nvPicPr>
          <p:cNvPr id="17" name="Picture 16" descr="choos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3783" y="2377440"/>
            <a:ext cx="3108960" cy="186537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04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ABOUT 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7863840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400" b="1">
                <a:solidFill>
                  <a:srgbClr val="101A2E"/>
                </a:solidFill>
                <a:latin typeface="Noto Sans JP"/>
              </a:rPr>
              <a:t>QujiraSEOは、</a:t>
            </a:r>
            <a:r>
              <a:rPr sz="3400" b="1">
                <a:solidFill>
                  <a:srgbClr val="2438C2"/>
                </a:solidFill>
                <a:latin typeface="Noto Sans JP"/>
              </a:rPr>
              <a:t>「立て直し」だけ</a:t>
            </a:r>
            <a:r>
              <a:rPr sz="3400" b="1">
                <a:solidFill>
                  <a:srgbClr val="101A2E"/>
                </a:solidFill>
                <a:latin typeface="Noto Sans JP"/>
              </a:rPr>
              <a:t>を
専門にしています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8952" y="2697480"/>
            <a:ext cx="6583680" cy="12801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400">
                <a:solidFill>
                  <a:srgbClr val="4A5568"/>
                </a:solidFill>
                <a:latin typeface="Noto Sans JP"/>
              </a:rPr>
              <a:t>世の中のSEO支援の多くは、これから始める会社に向けたものです。</a:t>
            </a:r>
          </a:p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400">
                <a:solidFill>
                  <a:srgbClr val="4A5568"/>
                </a:solidFill>
                <a:latin typeface="Noto Sans JP"/>
              </a:rPr>
              <a:t>私たちは「すでに始めた後」で行き詰まった課題だけを扱います。</a:t>
            </a:r>
          </a:p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400">
                <a:solidFill>
                  <a:srgbClr val="4A5568"/>
                </a:solidFill>
                <a:latin typeface="Noto Sans JP"/>
              </a:rPr>
              <a:t>社内で書く体制がすでにあるなら、欠けている「設計」だけを注入すれば動き出します。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58952" y="4617720"/>
            <a:ext cx="2377440" cy="1371600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78992" y="4828032"/>
            <a:ext cx="18288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>
                <a:solidFill>
                  <a:srgbClr val="2438C2"/>
                </a:solidFill>
                <a:latin typeface="Manrope"/>
              </a:rPr>
              <a:t>100+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544068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7B8494"/>
                </a:solidFill>
                <a:latin typeface="Noto Sans JP"/>
              </a:rPr>
              <a:t>支援企業数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73552" y="4617720"/>
            <a:ext cx="2377440" cy="1371600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593592" y="4828032"/>
            <a:ext cx="18288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>
                <a:solidFill>
                  <a:srgbClr val="2438C2"/>
                </a:solidFill>
                <a:latin typeface="Manrope"/>
              </a:rPr>
              <a:t>7-8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93592" y="544068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7B8494"/>
                </a:solidFill>
                <a:latin typeface="Noto Sans JP"/>
              </a:rPr>
              <a:t>年のSEO実務歴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788152" y="4617720"/>
            <a:ext cx="2377440" cy="1371600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108192" y="4828032"/>
            <a:ext cx="18288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>
                <a:solidFill>
                  <a:srgbClr val="2438C2"/>
                </a:solidFill>
                <a:latin typeface="Manrope"/>
              </a:rPr>
              <a:t>∞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08192" y="544068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7B8494"/>
                </a:solidFill>
                <a:latin typeface="Noto Sans JP"/>
              </a:rPr>
              <a:t>質疑応答の回数</a:t>
            </a:r>
          </a:p>
        </p:txBody>
      </p:sp>
      <p:pic>
        <p:nvPicPr>
          <p:cNvPr id="15" name="Picture 14" descr="te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3783" y="1371600"/>
            <a:ext cx="3108960" cy="198424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05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WHY INHOUSE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200" b="1">
                <a:solidFill>
                  <a:srgbClr val="101A2E"/>
                </a:solidFill>
                <a:latin typeface="Noto Sans JP"/>
              </a:rPr>
              <a:t>なぜ「代行」ではなく「伴走」なのか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8952" y="1874519"/>
            <a:ext cx="877824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350">
                <a:solidFill>
                  <a:srgbClr val="4A5568"/>
                </a:solidFill>
                <a:latin typeface="Noto Sans JP"/>
              </a:rPr>
              <a:t>外注に丸投げすれば初速は出ます。ただし契約が終わればノウハウも一緒に出ていきます。伴走型は、初速と学習の両方を取るための形です。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58952" y="2971800"/>
            <a:ext cx="3429000" cy="28346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asse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0512" y="3200400"/>
            <a:ext cx="1295400" cy="9601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24712" y="4297680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ノウハウが資産として残る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4712" y="4754880"/>
            <a:ext cx="2743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施策のたびに「何が効いたか」の学習が社内に蓄積し、翌年はさらに少ない工数で回る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52544" y="2971800"/>
            <a:ext cx="3429000" cy="28346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1" name="Picture 10" descr="lear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4104" y="3200400"/>
            <a:ext cx="1080929" cy="96012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718304" y="4297680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一次情報を書けるのは社員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18304" y="4754880"/>
            <a:ext cx="2743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商品・業界を最も深く知る人が書く記事は、外注ライターには真似できない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946136" y="2971800"/>
            <a:ext cx="3429000" cy="28346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5" name="Picture 14" descr="growt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7696" y="3200400"/>
            <a:ext cx="1325880" cy="89301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311896" y="4297680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101A2E"/>
                </a:solidFill>
                <a:latin typeface="Noto Sans JP"/>
              </a:rPr>
              <a:t>施策のスピードが上がる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11896" y="4754880"/>
            <a:ext cx="2743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5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依頼→見積→納品のサイクルがなくなり、需要が動く瞬間に先回りできる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06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INHOUSE PLAN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7498079" cy="1554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400" b="1">
                <a:solidFill>
                  <a:srgbClr val="101A2E"/>
                </a:solidFill>
                <a:latin typeface="Noto Sans JP"/>
              </a:rPr>
              <a:t>実務支援と、
</a:t>
            </a:r>
            <a:r>
              <a:rPr sz="3400" b="1">
                <a:solidFill>
                  <a:srgbClr val="2438C2"/>
                </a:solidFill>
                <a:latin typeface="Noto Sans JP"/>
              </a:rPr>
              <a:t>インハウス化支援をひとつに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8952" y="2514600"/>
            <a:ext cx="64008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450">
                <a:solidFill>
                  <a:srgbClr val="4A5568"/>
                </a:solidFill>
                <a:latin typeface="Noto Sans JP"/>
              </a:rPr>
              <a:t>成果を出しながら、判断基準を社内に移していくパッケージです。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58952" y="3291840"/>
            <a:ext cx="3703320" cy="1234440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033272" y="3675888"/>
            <a:ext cx="146304" cy="146304"/>
          </a:xfrm>
          <a:prstGeom prst="rect">
            <a:avLst/>
          </a:prstGeom>
          <a:solidFill>
            <a:srgbClr val="2438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325880" y="3566160"/>
            <a:ext cx="30175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01A2E"/>
                </a:solidFill>
                <a:latin typeface="Noto Sans JP"/>
              </a:rPr>
              <a:t>成果に直結する実務を主導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25880" y="3977640"/>
            <a:ext cx="29260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戦略設計・KW選定・リライト指示・構成案レビューをこちらが主導します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690872" y="3291840"/>
            <a:ext cx="3703320" cy="1234440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965192" y="3675888"/>
            <a:ext cx="146304" cy="146304"/>
          </a:xfrm>
          <a:prstGeom prst="rect">
            <a:avLst/>
          </a:prstGeom>
          <a:solidFill>
            <a:srgbClr val="2438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257800" y="3566160"/>
            <a:ext cx="30175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01A2E"/>
                </a:solidFill>
                <a:latin typeface="Noto Sans JP"/>
              </a:rPr>
              <a:t>判断理由を日々共有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257800" y="3977640"/>
            <a:ext cx="29260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なぜこの施策を先にやるのか、を毎回言語化して渡します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58952" y="4709160"/>
            <a:ext cx="3703320" cy="1234440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1033272" y="5093208"/>
            <a:ext cx="146304" cy="146304"/>
          </a:xfrm>
          <a:prstGeom prst="rect">
            <a:avLst/>
          </a:prstGeom>
          <a:solidFill>
            <a:srgbClr val="2438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325880" y="4983480"/>
            <a:ext cx="30175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01A2E"/>
                </a:solidFill>
                <a:latin typeface="Noto Sans JP"/>
              </a:rPr>
              <a:t>質疑応答は回数無制限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25880" y="5394960"/>
            <a:ext cx="29260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SlackやChatworkでの小さな疑問を、その場で解消できます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690872" y="4709160"/>
            <a:ext cx="3703320" cy="1234440"/>
          </a:xfrm>
          <a:prstGeom prst="roundRect">
            <a:avLst>
              <a:gd name="adj" fmla="val 8000"/>
            </a:avLst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4965192" y="5093208"/>
            <a:ext cx="146304" cy="146304"/>
          </a:xfrm>
          <a:prstGeom prst="rect">
            <a:avLst/>
          </a:prstGeom>
          <a:solidFill>
            <a:srgbClr val="2438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257800" y="4983480"/>
            <a:ext cx="301752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1">
                <a:solidFill>
                  <a:srgbClr val="101A2E"/>
                </a:solidFill>
                <a:latin typeface="Noto Sans JP"/>
              </a:rPr>
              <a:t>AI検索（AIO）対応も込み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57800" y="5394960"/>
            <a:ext cx="29260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</a:pPr>
            <a:r>
              <a:rPr sz="1150">
                <a:solidFill>
                  <a:srgbClr val="4A5568"/>
                </a:solidFill>
                <a:latin typeface="Noto Sans JP"/>
              </a:rPr>
              <a:t>別料金にせず、同じパッケージの中で設計します</a:t>
            </a:r>
          </a:p>
        </p:txBody>
      </p:sp>
      <p:pic>
        <p:nvPicPr>
          <p:cNvPr id="22" name="Picture 21" descr="lear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2343" y="1051560"/>
            <a:ext cx="2264805" cy="201168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07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58952" y="566928"/>
            <a:ext cx="5486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438C2"/>
                </a:solidFill>
                <a:latin typeface="Manrope"/>
              </a:rPr>
              <a:t>PRICING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8952" y="9144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200" b="1">
                <a:solidFill>
                  <a:srgbClr val="101A2E"/>
                </a:solidFill>
                <a:latin typeface="Noto Sans JP"/>
              </a:rPr>
              <a:t>料金の考え方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58952" y="1965960"/>
            <a:ext cx="5029200" cy="32918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216152" y="2331720"/>
            <a:ext cx="4114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2438C2"/>
                </a:solidFill>
                <a:latin typeface="Noto Sans JP"/>
              </a:rPr>
              <a:t>インハウス伴走プラン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16152" y="2788920"/>
            <a:ext cx="4206240" cy="8229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>
                <a:solidFill>
                  <a:srgbClr val="101A2E"/>
                </a:solidFill>
                <a:latin typeface="Noto Sans JP"/>
              </a:rPr>
              <a:t>月額 </a:t>
            </a:r>
            <a:r>
              <a:rPr sz="4600" b="1">
                <a:solidFill>
                  <a:srgbClr val="2438C2"/>
                </a:solidFill>
                <a:latin typeface="Manrope"/>
              </a:rPr>
              <a:t>15</a:t>
            </a:r>
            <a:r>
              <a:rPr sz="2000" b="1">
                <a:solidFill>
                  <a:srgbClr val="101A2E"/>
                </a:solidFill>
                <a:latin typeface="Noto Sans JP"/>
              </a:rPr>
              <a:t>万円〜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16152" y="3703320"/>
            <a:ext cx="41148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sz="1200">
                <a:solidFill>
                  <a:srgbClr val="4A5568"/>
                </a:solidFill>
                <a:latin typeface="Noto Sans JP"/>
              </a:rPr>
              <a:t>サイト規模・支援範囲に応じてお見積りします。最低契約期間は3ヶ月です。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108192" y="1965960"/>
            <a:ext cx="4480560" cy="32918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1E7F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19672" y="2331720"/>
            <a:ext cx="36576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500" b="1">
                <a:solidFill>
                  <a:srgbClr val="2438C2"/>
                </a:solidFill>
                <a:latin typeface="Noto Sans JP"/>
              </a:rPr>
              <a:t>支援範囲に含まれるもの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19672" y="2834640"/>
            <a:ext cx="3657600" cy="2011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90000"/>
              </a:lnSpc>
              <a:spcAft>
                <a:spcPts val="600"/>
              </a:spcAft>
            </a:pPr>
            <a:r>
              <a:rPr sz="1300">
                <a:solidFill>
                  <a:srgbClr val="4A5568"/>
                </a:solidFill>
                <a:latin typeface="Noto Sans JP"/>
              </a:rPr>
              <a:t>・キーワード戦略の設計と優先順位づけ</a:t>
            </a:r>
          </a:p>
          <a:p>
            <a:pPr>
              <a:lnSpc>
                <a:spcPct val="190000"/>
              </a:lnSpc>
              <a:spcAft>
                <a:spcPts val="600"/>
              </a:spcAft>
            </a:pPr>
            <a:r>
              <a:rPr sz="1300">
                <a:solidFill>
                  <a:srgbClr val="4A5568"/>
                </a:solidFill>
                <a:latin typeface="Noto Sans JP"/>
              </a:rPr>
              <a:t>・構成案・記事のレビューとリライト指示</a:t>
            </a:r>
          </a:p>
          <a:p>
            <a:pPr>
              <a:lnSpc>
                <a:spcPct val="190000"/>
              </a:lnSpc>
              <a:spcAft>
                <a:spcPts val="600"/>
              </a:spcAft>
            </a:pPr>
            <a:r>
              <a:rPr sz="1300">
                <a:solidFill>
                  <a:srgbClr val="4A5568"/>
                </a:solidFill>
                <a:latin typeface="Noto Sans JP"/>
              </a:rPr>
              <a:t>・内部リンク・サイト構造の改善提案</a:t>
            </a:r>
          </a:p>
          <a:p>
            <a:pPr>
              <a:lnSpc>
                <a:spcPct val="190000"/>
              </a:lnSpc>
              <a:spcAft>
                <a:spcPts val="600"/>
              </a:spcAft>
            </a:pPr>
            <a:r>
              <a:rPr sz="1300">
                <a:solidFill>
                  <a:srgbClr val="4A5568"/>
                </a:solidFill>
                <a:latin typeface="Noto Sans JP"/>
              </a:rPr>
              <a:t>・チャットでの質疑応答（回数無制限）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" y="5623560"/>
            <a:ext cx="877824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60000"/>
              </a:lnSpc>
              <a:spcAft>
                <a:spcPts val="600"/>
              </a:spcAft>
            </a:pPr>
            <a:r>
              <a:rPr sz="1100">
                <a:solidFill>
                  <a:srgbClr val="7B8494"/>
                </a:solidFill>
                <a:latin typeface="Noto Sans JP"/>
              </a:rPr>
              <a:t>※ 支援が軌道に乗ったあとは、支援範囲を段階的に絞って費用を下げていくことも可能です。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" y="6291072"/>
            <a:ext cx="365760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7B8494"/>
                </a:solidFill>
                <a:latin typeface="Manrope"/>
              </a:rPr>
              <a:t>QujiraSEO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335463" y="6291072"/>
            <a:ext cx="1097280" cy="25603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000" b="1">
                <a:solidFill>
                  <a:srgbClr val="7B8494"/>
                </a:solidFill>
                <a:latin typeface="Manrope"/>
              </a:rPr>
              <a:t>08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